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handoutMasterIdLst>
    <p:handoutMasterId r:id="rId54"/>
  </p:handoutMasterIdLst>
  <p:sldIdLst>
    <p:sldId id="256" r:id="rId2"/>
    <p:sldId id="269" r:id="rId3"/>
    <p:sldId id="324" r:id="rId4"/>
    <p:sldId id="301" r:id="rId5"/>
    <p:sldId id="299" r:id="rId6"/>
    <p:sldId id="302" r:id="rId7"/>
    <p:sldId id="266" r:id="rId8"/>
    <p:sldId id="322" r:id="rId9"/>
    <p:sldId id="303" r:id="rId10"/>
    <p:sldId id="304" r:id="rId11"/>
    <p:sldId id="305" r:id="rId12"/>
    <p:sldId id="306" r:id="rId13"/>
    <p:sldId id="268" r:id="rId14"/>
    <p:sldId id="308" r:id="rId15"/>
    <p:sldId id="309" r:id="rId16"/>
    <p:sldId id="325" r:id="rId17"/>
    <p:sldId id="318" r:id="rId18"/>
    <p:sldId id="310" r:id="rId19"/>
    <p:sldId id="272" r:id="rId20"/>
    <p:sldId id="311" r:id="rId21"/>
    <p:sldId id="270" r:id="rId22"/>
    <p:sldId id="312" r:id="rId23"/>
    <p:sldId id="313" r:id="rId24"/>
    <p:sldId id="278" r:id="rId25"/>
    <p:sldId id="279" r:id="rId26"/>
    <p:sldId id="314" r:id="rId27"/>
    <p:sldId id="315" r:id="rId28"/>
    <p:sldId id="281" r:id="rId29"/>
    <p:sldId id="296" r:id="rId30"/>
    <p:sldId id="284" r:id="rId31"/>
    <p:sldId id="321" r:id="rId32"/>
    <p:sldId id="290" r:id="rId33"/>
    <p:sldId id="280" r:id="rId34"/>
    <p:sldId id="285" r:id="rId35"/>
    <p:sldId id="287" r:id="rId36"/>
    <p:sldId id="288" r:id="rId37"/>
    <p:sldId id="295" r:id="rId38"/>
    <p:sldId id="326" r:id="rId39"/>
    <p:sldId id="282" r:id="rId40"/>
    <p:sldId id="323" r:id="rId41"/>
    <p:sldId id="283" r:id="rId42"/>
    <p:sldId id="289" r:id="rId43"/>
    <p:sldId id="292" r:id="rId44"/>
    <p:sldId id="298" r:id="rId45"/>
    <p:sldId id="327" r:id="rId46"/>
    <p:sldId id="316" r:id="rId47"/>
    <p:sldId id="328" r:id="rId48"/>
    <p:sldId id="293" r:id="rId49"/>
    <p:sldId id="320" r:id="rId50"/>
    <p:sldId id="300" r:id="rId51"/>
    <p:sldId id="297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51"/>
    <p:restoredTop sz="50000" autoAdjust="0"/>
  </p:normalViewPr>
  <p:slideViewPr>
    <p:cSldViewPr snapToGrid="0" snapToObjects="1">
      <p:cViewPr varScale="1">
        <p:scale>
          <a:sx n="118" d="100"/>
          <a:sy n="118" d="100"/>
        </p:scale>
        <p:origin x="11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C99A3-0AA3-B048-946A-EF98F7302A86}" type="datetimeFigureOut">
              <a:rPr lang="en-US" smtClean="0"/>
              <a:t>2/22/18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C5F0A-5937-464A-BA9C-1159BF7EB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42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0F03A-C50B-2641-971B-E92627E1489C}" type="datetimeFigureOut">
              <a:rPr lang="en-US" smtClean="0"/>
              <a:t>2/22/18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40EC0-7D8D-4947-A510-8FCD1D1D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877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40EC0-7D8D-4947-A510-8FCD1D1D55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7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</a:t>
            </a:r>
          </a:p>
          <a:p>
            <a:r>
              <a:rPr lang="en-US" dirty="0"/>
              <a:t>General formulation but…</a:t>
            </a:r>
          </a:p>
          <a:p>
            <a:r>
              <a:rPr lang="en-US" dirty="0"/>
              <a:t>Uniformity amidst diversity.</a:t>
            </a:r>
          </a:p>
          <a:p>
            <a:pPr marL="0" lvl="2"/>
            <a:r>
              <a:rPr lang="en-US" dirty="0"/>
              <a:t>Government law affects fine points but does not undo natural conventions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40EC0-7D8D-4947-A510-8FCD1D1D55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9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CJ is special among the virtues.</a:t>
            </a:r>
          </a:p>
          <a:p>
            <a:r>
              <a:rPr lang="en-US" dirty="0"/>
              <a:t>CJ plays special roles within TMS.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40EC0-7D8D-4947-A510-8FCD1D1D555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8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of the special roles is to distinguish two sorts of jural relationships…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40EC0-7D8D-4947-A510-8FCD1D1D555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97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Smith emphasized the specialness of CJ…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40EC0-7D8D-4947-A510-8FCD1D1D555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64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40EC0-7D8D-4947-A510-8FCD1D1D555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50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40EC0-7D8D-4947-A510-8FCD1D1D555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0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Arial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AF36F-BF8B-CE47-9954-C5613487E050}" type="datetime1">
              <a:rPr lang="en-US" smtClean="0"/>
              <a:t>2/22/18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Arial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157E6-F428-DE48-8A1D-14573809CC9F}" type="datetime1">
              <a:rPr lang="en-US" smtClean="0"/>
              <a:t>2/22/18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Arial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737D004-F71B-2346-8FF7-8EE998CFB879}" type="datetime1">
              <a:rPr lang="en-US" smtClean="0"/>
              <a:t>2/22/18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5983E-226F-E84A-9F38-6AFE1840F6F1}" type="datetime1">
              <a:rPr lang="en-US" smtClean="0"/>
              <a:t>2/22/18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BD92-C50A-B244-B846-DAD7DB7C1B0D}" type="datetime1">
              <a:rPr lang="en-US" smtClean="0"/>
              <a:t>2/22/18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CCBB-208D-224E-AB26-4D7EC140ED0C}" type="datetime1">
              <a:rPr lang="en-US" smtClean="0"/>
              <a:t>2/22/18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Arial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5ABA-BAD9-6E48-A90D-29AEAAC81A9D}" type="datetime1">
              <a:rPr lang="en-US" smtClean="0"/>
              <a:t>2/22/18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Arial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6F0A-8BA4-8644-82FE-59AC1D0EB8F5}" type="datetime1">
              <a:rPr lang="en-US" smtClean="0"/>
              <a:t>2/22/18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792-EED9-3F42-98D2-E3D070058A61}" type="datetime1">
              <a:rPr lang="en-US" smtClean="0"/>
              <a:t>2/22/18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1848-A0B9-8B48-A271-D2AF9A8D74B3}" type="datetime1">
              <a:rPr lang="en-US" smtClean="0"/>
              <a:t>2/22/18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535BE-2262-5142-9094-A2BEC78844AA}" type="datetime1">
              <a:rPr lang="en-US" smtClean="0"/>
              <a:t>2/22/18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FD77-811F-BE49-A248-D3DAD7BBFBE4}" type="datetime1">
              <a:rPr lang="en-US" smtClean="0"/>
              <a:t>2/22/18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Arial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904D7D16-5B44-0343-AEB1-EFB7649E506D}" type="datetime1">
              <a:rPr lang="en-US" smtClean="0"/>
              <a:t>2/22/18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</a:defRPr>
            </a:lvl1pPr>
          </a:lstStyle>
          <a:p>
            <a:fld id="{7ACE3B17-DFA2-EE4C-8089-03E9722FC824}" type="datetime1">
              <a:rPr lang="en-US" smtClean="0"/>
              <a:t>2/22/18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/>
              </a:defRPr>
            </a:lvl1pPr>
          </a:lstStyle>
          <a:p>
            <a:fld id="{459A5F39-4CE7-434C-A5CB-50A3634516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Arial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Arial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Arial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Arial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Arial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Arial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7.emf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9.emf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9.emf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Commutative, Distributive and Estimative Justice in Adam Smith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Daniel Klein, Econ &amp; </a:t>
            </a:r>
            <a:r>
              <a:rPr lang="en-US" dirty="0" err="1"/>
              <a:t>Mercatus</a:t>
            </a:r>
            <a:r>
              <a:rPr lang="en-US" dirty="0"/>
              <a:t>, GMU, &amp; Ratio Institute</a:t>
            </a:r>
          </a:p>
          <a:p>
            <a:endParaRPr lang="en-US" dirty="0"/>
          </a:p>
          <a:p>
            <a:r>
              <a:rPr lang="en-US" dirty="0"/>
              <a:t>To appear in </a:t>
            </a:r>
            <a:r>
              <a:rPr lang="en-US" i="1" dirty="0"/>
              <a:t>Adam Smith Review</a:t>
            </a:r>
          </a:p>
        </p:txBody>
      </p:sp>
    </p:spTree>
    <p:extLst>
      <p:ext uri="{BB962C8B-B14F-4D97-AF65-F5344CB8AC3E}">
        <p14:creationId xmlns:p14="http://schemas.microsoft.com/office/powerpoint/2010/main" val="340886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57 cases of EJ </a:t>
            </a:r>
            <a:r>
              <a:rPr lang="en-US" sz="3200" dirty="0"/>
              <a:t>(in E-E)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19" y="1935039"/>
            <a:ext cx="8702564" cy="442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2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 cases of EJ </a:t>
            </a:r>
            <a:r>
              <a:rPr lang="en-US" sz="3200" dirty="0"/>
              <a:t>(in S-</a:t>
            </a:r>
            <a:r>
              <a:rPr lang="en-US" sz="3200" dirty="0" err="1"/>
              <a:t>i</a:t>
            </a:r>
            <a:r>
              <a:rPr lang="en-US" sz="32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50" y="2760428"/>
            <a:ext cx="8828690" cy="266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94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105: That’s a lot!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28700" lvl="3" indent="0">
              <a:spcBef>
                <a:spcPts val="0"/>
              </a:spcBef>
              <a:buNone/>
              <a:defRPr/>
            </a:pPr>
            <a:r>
              <a:rPr lang="en-US" sz="3600" dirty="0"/>
              <a:t>   36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3600" dirty="0"/>
              <a:t>	    57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3600" dirty="0"/>
              <a:t>	</a:t>
            </a:r>
            <a:r>
              <a:rPr lang="en-US" sz="3600" u="sng" dirty="0"/>
              <a:t>+  12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3600" dirty="0"/>
              <a:t>	  105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029875"/>
              </p:ext>
            </p:extLst>
          </p:nvPr>
        </p:nvGraphicFramePr>
        <p:xfrm>
          <a:off x="-938019" y="1818715"/>
          <a:ext cx="1876038" cy="499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" name="Bitmap Image" r:id="rId3" imgW="2010056" imgH="5353797" progId="Paint.Picture">
                  <p:embed/>
                </p:oleObj>
              </mc:Choice>
              <mc:Fallback>
                <p:oleObj name="Bitmap Image" r:id="rId3" imgW="2010056" imgH="535379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38019" y="1818715"/>
                        <a:ext cx="1876038" cy="4996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82538" y="2070846"/>
            <a:ext cx="7612064" cy="4182035"/>
          </a:xfrm>
        </p:spPr>
        <p:txBody>
          <a:bodyPr/>
          <a:lstStyle/>
          <a:p>
            <a:pPr marL="0" indent="0">
              <a:spcBef>
                <a:spcPts val="1000"/>
              </a:spcBef>
              <a:buNone/>
            </a:pPr>
            <a:r>
              <a:rPr lang="en-US" i="1" dirty="0"/>
              <a:t>justice </a:t>
            </a:r>
            <a:r>
              <a:rPr lang="en-US" dirty="0"/>
              <a:t>and its cognates:</a:t>
            </a:r>
          </a:p>
          <a:p>
            <a:pPr marL="0" indent="0">
              <a:spcBef>
                <a:spcPts val="1000"/>
              </a:spcBef>
              <a:buNone/>
            </a:pPr>
            <a:endParaRPr lang="en-US" dirty="0"/>
          </a:p>
          <a:p>
            <a:pPr marL="0" indent="0">
              <a:spcBef>
                <a:spcPts val="1000"/>
              </a:spcBef>
              <a:buNone/>
            </a:pPr>
            <a:r>
              <a:rPr lang="en-US" dirty="0"/>
              <a:t>TMS: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dirty="0"/>
              <a:t>382 occurrences: More than 50% are beyond-CJ</a:t>
            </a:r>
          </a:p>
          <a:p>
            <a:pPr marL="0" indent="0">
              <a:spcBef>
                <a:spcPts val="1000"/>
              </a:spcBef>
              <a:buNone/>
            </a:pPr>
            <a:endParaRPr lang="en-US" dirty="0"/>
          </a:p>
          <a:p>
            <a:pPr marL="0" indent="0">
              <a:spcBef>
                <a:spcPts val="1000"/>
              </a:spcBef>
              <a:buNone/>
            </a:pPr>
            <a:r>
              <a:rPr lang="en-US" dirty="0"/>
              <a:t>WN: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dirty="0"/>
              <a:t>193 occurrences: More than 15% are beyond-CJ</a:t>
            </a:r>
          </a:p>
        </p:txBody>
      </p:sp>
    </p:spTree>
    <p:extLst>
      <p:ext uri="{BB962C8B-B14F-4D97-AF65-F5344CB8AC3E}">
        <p14:creationId xmlns:p14="http://schemas.microsoft.com/office/powerpoint/2010/main" val="1025078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/>
              <a:t>Why would Smith generate a double doctrine on justice?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88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Contrarieties in Hume and/or Smith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Justice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Reason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Nature, natural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I</a:t>
            </a:r>
            <a:r>
              <a:rPr lang="en-US" sz="3600"/>
              <a:t>mpartial </a:t>
            </a:r>
            <a:r>
              <a:rPr lang="en-US" sz="3600" dirty="0"/>
              <a:t>spectator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Liberty, freedom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42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75" y="118648"/>
            <a:ext cx="1832961" cy="26171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407" y="645836"/>
            <a:ext cx="3799318" cy="566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28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 you go beyond CJ?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Options: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/>
          </a:p>
          <a:p>
            <a:pPr marL="342900" lvl="1" indent="0">
              <a:spcBef>
                <a:spcPts val="0"/>
              </a:spcBef>
              <a:buFontTx/>
              <a:buNone/>
            </a:pPr>
            <a:r>
              <a:rPr lang="en-US" sz="3400" dirty="0"/>
              <a:t>One sense of justice: </a:t>
            </a:r>
            <a:r>
              <a:rPr lang="en-US" sz="3400" i="1" dirty="0"/>
              <a:t>just CJ</a:t>
            </a:r>
          </a:p>
          <a:p>
            <a:pPr marL="342900" lvl="1" indent="0">
              <a:spcBef>
                <a:spcPts val="0"/>
              </a:spcBef>
              <a:buFontTx/>
              <a:buNone/>
            </a:pPr>
            <a:endParaRPr lang="en-US" sz="3400" dirty="0"/>
          </a:p>
          <a:p>
            <a:pPr marL="342900" lvl="1" indent="0">
              <a:spcBef>
                <a:spcPts val="0"/>
              </a:spcBef>
              <a:buFontTx/>
              <a:buNone/>
            </a:pPr>
            <a:r>
              <a:rPr lang="en-US" sz="3400" dirty="0"/>
              <a:t>Two senses of justice: </a:t>
            </a:r>
            <a:r>
              <a:rPr lang="en-US" sz="3400" i="1" dirty="0"/>
              <a:t>CJ and ZJ</a:t>
            </a:r>
          </a:p>
          <a:p>
            <a:pPr marL="342900" lvl="1" indent="0">
              <a:spcBef>
                <a:spcPts val="0"/>
              </a:spcBef>
              <a:buFontTx/>
              <a:buNone/>
            </a:pPr>
            <a:endParaRPr lang="en-US" sz="3400" dirty="0"/>
          </a:p>
          <a:p>
            <a:pPr marL="342900" lvl="1" indent="0">
              <a:spcBef>
                <a:spcPts val="0"/>
              </a:spcBef>
              <a:buFontTx/>
              <a:buNone/>
            </a:pPr>
            <a:r>
              <a:rPr lang="en-US" sz="3400" dirty="0"/>
              <a:t>Three senses of justice: </a:t>
            </a:r>
            <a:r>
              <a:rPr lang="en-US" sz="3400" i="1" dirty="0"/>
              <a:t>CJ, DJ and EJ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Adam Smith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063" y="2070846"/>
            <a:ext cx="7612064" cy="418203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dirty="0"/>
              <a:t>Commutative justice: </a:t>
            </a:r>
          </a:p>
          <a:p>
            <a:pPr marL="698500" lvl="2" indent="0">
              <a:buNone/>
            </a:pPr>
            <a:endParaRPr lang="en-US" sz="4000" i="1" dirty="0"/>
          </a:p>
          <a:p>
            <a:pPr marL="698500" lvl="2" indent="0">
              <a:buNone/>
            </a:pPr>
            <a:r>
              <a:rPr lang="en-US" sz="4000" i="1" dirty="0"/>
              <a:t>	Not messing with</a:t>
            </a:r>
          </a:p>
          <a:p>
            <a:pPr marL="698500" lvl="2" indent="0">
              <a:buNone/>
            </a:pPr>
            <a:r>
              <a:rPr lang="en-US" sz="4000" i="1" dirty="0"/>
              <a:t>			 other people’s </a:t>
            </a:r>
          </a:p>
          <a:p>
            <a:pPr marL="698500" lvl="2" indent="0">
              <a:buNone/>
            </a:pPr>
            <a:r>
              <a:rPr lang="en-US" sz="4000" i="1" dirty="0"/>
              <a:t>					stuff</a:t>
            </a:r>
            <a:endParaRPr lang="en-US" sz="4000" dirty="0"/>
          </a:p>
          <a:p>
            <a:pPr marL="698500" lvl="2" indent="0">
              <a:buNone/>
            </a:pPr>
            <a:endParaRPr lang="en-US" sz="4000" i="1" u="sng" dirty="0"/>
          </a:p>
          <a:p>
            <a:pPr marL="698500" lvl="2" indent="0">
              <a:buNone/>
            </a:pPr>
            <a:r>
              <a:rPr lang="en-US" sz="4000" dirty="0"/>
              <a:t>Understood within historical context.</a:t>
            </a:r>
          </a:p>
          <a:p>
            <a:pPr marL="1270000" lvl="2" indent="-571500"/>
            <a:r>
              <a:rPr lang="en-US" sz="4000" dirty="0"/>
              <a:t>Uniformity amidst variety.</a:t>
            </a:r>
          </a:p>
          <a:p>
            <a:pPr marL="1270000" lvl="2" indent="-571500"/>
            <a:r>
              <a:rPr lang="en-US" sz="4000" dirty="0"/>
              <a:t>Government law affects fine points but does not undo natural conventions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-1065018" y="1818715"/>
          <a:ext cx="1876038" cy="499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85" name="Bitmap Image" r:id="rId4" imgW="2010056" imgH="5353797" progId="Paint.Picture">
                  <p:embed/>
                </p:oleObj>
              </mc:Choice>
              <mc:Fallback>
                <p:oleObj name="Bitmap Image" r:id="rId4" imgW="2010056" imgH="535379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65018" y="1818715"/>
                        <a:ext cx="1876038" cy="4996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501899" y="2860324"/>
          <a:ext cx="2146301" cy="530576"/>
        </p:xfrm>
        <a:graphic>
          <a:graphicData uri="http://schemas.openxmlformats.org/drawingml/2006/table">
            <a:tbl>
              <a:tblPr/>
              <a:tblGrid>
                <a:gridCol w="2146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05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mpd="sng">
                      <a:solidFill>
                        <a:prstClr val="white"/>
                      </a:solidFill>
                      <a:prstDash val="solid"/>
                    </a:lnL>
                    <a:lnR w="19050" cmpd="sng">
                      <a:solidFill>
                        <a:prstClr val="white"/>
                      </a:solidFill>
                      <a:prstDash val="solid"/>
                    </a:lnR>
                    <a:lnT w="19050" cmpd="sng">
                      <a:solidFill>
                        <a:prstClr val="white"/>
                      </a:solidFill>
                      <a:prstDash val="solid"/>
                    </a:lnT>
                    <a:lnB w="19050" cmpd="sng">
                      <a:solidFill>
                        <a:prstClr val="whit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683000" y="3282247"/>
          <a:ext cx="2501900" cy="502353"/>
        </p:xfrm>
        <a:graphic>
          <a:graphicData uri="http://schemas.openxmlformats.org/drawingml/2006/table">
            <a:tbl>
              <a:tblPr/>
              <a:tblGrid>
                <a:gridCol w="250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3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mpd="sng">
                      <a:solidFill>
                        <a:prstClr val="white"/>
                      </a:solidFill>
                      <a:prstDash val="solid"/>
                    </a:lnL>
                    <a:lnR w="19050" cmpd="sng">
                      <a:solidFill>
                        <a:prstClr val="white"/>
                      </a:solidFill>
                      <a:prstDash val="solid"/>
                    </a:lnR>
                    <a:lnT w="19050" cmpd="sng">
                      <a:solidFill>
                        <a:prstClr val="white"/>
                      </a:solidFill>
                      <a:prstDash val="solid"/>
                    </a:lnT>
                    <a:lnB w="19050" cmpd="sng">
                      <a:solidFill>
                        <a:prstClr val="whit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5348110" y="3761740"/>
          <a:ext cx="1103490" cy="429260"/>
        </p:xfrm>
        <a:graphic>
          <a:graphicData uri="http://schemas.openxmlformats.org/drawingml/2006/table">
            <a:tbl>
              <a:tblPr/>
              <a:tblGrid>
                <a:gridCol w="1103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92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mpd="sng">
                      <a:solidFill>
                        <a:prstClr val="white"/>
                      </a:solidFill>
                      <a:prstDash val="solid"/>
                    </a:lnL>
                    <a:lnR w="19050" cmpd="sng">
                      <a:solidFill>
                        <a:prstClr val="white"/>
                      </a:solidFill>
                      <a:prstDash val="solid"/>
                    </a:lnR>
                    <a:lnT w="19050" cmpd="sng">
                      <a:solidFill>
                        <a:prstClr val="white"/>
                      </a:solidFill>
                      <a:prstDash val="solid"/>
                    </a:lnT>
                    <a:lnB w="19050" cmpd="sng">
                      <a:solidFill>
                        <a:prstClr val="whit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22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Roadmap, scheme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635415"/>
              </p:ext>
            </p:extLst>
          </p:nvPr>
        </p:nvGraphicFramePr>
        <p:xfrm>
          <a:off x="-938019" y="1818715"/>
          <a:ext cx="1876038" cy="499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6" name="Bitmap Image" r:id="rId3" imgW="2010056" imgH="5353797" progId="Paint.Picture">
                  <p:embed/>
                </p:oleObj>
              </mc:Choice>
              <mc:Fallback>
                <p:oleObj name="Bitmap Image" r:id="rId3" imgW="2010056" imgH="535379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38019" y="1818715"/>
                        <a:ext cx="1876038" cy="4996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35504" y="2070846"/>
            <a:ext cx="7612064" cy="4182035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endParaRPr lang="en-US" sz="3600" dirty="0"/>
          </a:p>
          <a:p>
            <a:pPr marL="0" indent="0">
              <a:spcBef>
                <a:spcPts val="1000"/>
              </a:spcBef>
              <a:buNone/>
            </a:pPr>
            <a:r>
              <a:rPr lang="en-US" sz="3600" dirty="0"/>
              <a:t>The Justices Table -- handout</a:t>
            </a:r>
          </a:p>
        </p:txBody>
      </p:sp>
    </p:spTree>
    <p:extLst>
      <p:ext uri="{BB962C8B-B14F-4D97-AF65-F5344CB8AC3E}">
        <p14:creationId xmlns:p14="http://schemas.microsoft.com/office/powerpoint/2010/main" val="1422262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Commutative justice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105149"/>
              </p:ext>
            </p:extLst>
          </p:nvPr>
        </p:nvGraphicFramePr>
        <p:xfrm>
          <a:off x="-938019" y="1818715"/>
          <a:ext cx="1876038" cy="499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4" name="Bitmap Image" r:id="rId3" imgW="2010056" imgH="5353797" progId="Paint.Picture">
                  <p:embed/>
                </p:oleObj>
              </mc:Choice>
              <mc:Fallback>
                <p:oleObj name="Bitmap Image" r:id="rId3" imgW="2010056" imgH="535379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38019" y="1818715"/>
                        <a:ext cx="1876038" cy="4996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82538" y="2070846"/>
            <a:ext cx="7612064" cy="4182035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sz="3200" dirty="0"/>
              <a:t>“</a:t>
            </a:r>
            <a:r>
              <a:rPr lang="en-US" sz="3200" dirty="0">
                <a:effectLst/>
              </a:rPr>
              <a:t>The most</a:t>
            </a:r>
            <a:r>
              <a:rPr lang="en-US" sz="3200" i="1" dirty="0">
                <a:effectLst/>
              </a:rPr>
              <a:t> </a:t>
            </a:r>
            <a:r>
              <a:rPr lang="en-US" sz="3200" dirty="0">
                <a:effectLst/>
              </a:rPr>
              <a:t>sacred</a:t>
            </a:r>
            <a:r>
              <a:rPr lang="en-US" sz="3200" i="1" dirty="0">
                <a:effectLst/>
              </a:rPr>
              <a:t> </a:t>
            </a:r>
            <a:r>
              <a:rPr lang="en-US" sz="3200" dirty="0">
                <a:effectLst/>
              </a:rPr>
              <a:t>laws of justice, therefore, those whose violation seems to call loudest for vengeance and punishment, are the laws which guard the life and person of our </a:t>
            </a:r>
            <a:r>
              <a:rPr lang="en-US" sz="3200" dirty="0" err="1">
                <a:effectLst/>
              </a:rPr>
              <a:t>neighbour</a:t>
            </a:r>
            <a:r>
              <a:rPr lang="en-US" sz="3200" dirty="0">
                <a:effectLst/>
              </a:rPr>
              <a:t>; the next are those which guard his property and possessions; and last of all come those which guard what are called his personal rights, or what is due to him from the promises of others.” (84.2) </a:t>
            </a:r>
          </a:p>
          <a:p>
            <a:pPr marL="0" indent="0">
              <a:spcBef>
                <a:spcPts val="1000"/>
              </a:spcBef>
              <a:buNone/>
            </a:pPr>
            <a:endParaRPr lang="en-US" dirty="0">
              <a:effectLst/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-US" dirty="0">
                <a:effectLst/>
              </a:rPr>
              <a:t>(Elsewhere Smith includes reputation.)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999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Commutative justice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859181"/>
            <a:ext cx="7612064" cy="4182035"/>
          </a:xfrm>
        </p:spPr>
        <p:txBody>
          <a:bodyPr>
            <a:normAutofit/>
          </a:bodyPr>
          <a:lstStyle/>
          <a:p>
            <a:pPr marL="698500" lvl="2" indent="0">
              <a:buNone/>
            </a:pPr>
            <a:r>
              <a:rPr lang="en-US" sz="4000" i="1" dirty="0"/>
              <a:t>	Not messing with</a:t>
            </a:r>
          </a:p>
          <a:p>
            <a:pPr marL="698500" lvl="2" indent="0">
              <a:buNone/>
            </a:pPr>
            <a:r>
              <a:rPr lang="en-US" sz="4000" i="1" dirty="0"/>
              <a:t>			other people’s </a:t>
            </a:r>
          </a:p>
          <a:p>
            <a:pPr marL="698500" lvl="2" indent="0">
              <a:buNone/>
            </a:pPr>
            <a:r>
              <a:rPr lang="en-US" sz="4000" i="1" dirty="0"/>
              <a:t>					stuff</a:t>
            </a:r>
            <a:endParaRPr lang="en-US" sz="4000" dirty="0"/>
          </a:p>
          <a:p>
            <a:pPr lvl="1"/>
            <a:endParaRPr lang="en-US" sz="3000" dirty="0"/>
          </a:p>
          <a:p>
            <a:pPr lvl="1"/>
            <a:r>
              <a:rPr lang="en-US" sz="3500" dirty="0"/>
              <a:t>CJ is special among the virtues</a:t>
            </a:r>
          </a:p>
          <a:p>
            <a:pPr lvl="1"/>
            <a:r>
              <a:rPr lang="en-US" sz="3500" dirty="0"/>
              <a:t>CJ plays special roles within TMS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-1022685" y="1832826"/>
          <a:ext cx="1876038" cy="499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9" name="Bitmap Image" r:id="rId4" imgW="2010056" imgH="5353797" progId="Paint.Picture">
                  <p:embed/>
                </p:oleObj>
              </mc:Choice>
              <mc:Fallback>
                <p:oleObj name="Bitmap Image" r:id="rId4" imgW="2010056" imgH="535379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22685" y="1832826"/>
                        <a:ext cx="1876038" cy="4996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67000" y="2171890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04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Jural Superior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240765"/>
              </p:ext>
            </p:extLst>
          </p:nvPr>
        </p:nvGraphicFramePr>
        <p:xfrm>
          <a:off x="-938019" y="1818715"/>
          <a:ext cx="1876038" cy="499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8" name="Bitmap Image" r:id="rId3" imgW="2010056" imgH="5353797" progId="Paint.Picture">
                  <p:embed/>
                </p:oleObj>
              </mc:Choice>
              <mc:Fallback>
                <p:oleObj name="Bitmap Image" r:id="rId3" imgW="2010056" imgH="535379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38019" y="1818715"/>
                        <a:ext cx="1876038" cy="4996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82538" y="2070846"/>
            <a:ext cx="7612064" cy="4182035"/>
          </a:xfrm>
        </p:spPr>
        <p:txBody>
          <a:bodyPr/>
          <a:lstStyle/>
          <a:p>
            <a:pPr marL="0" indent="0">
              <a:spcBef>
                <a:spcPts val="1000"/>
              </a:spcBef>
              <a:buNone/>
            </a:pPr>
            <a:r>
              <a:rPr lang="en-US" sz="2800" dirty="0"/>
              <a:t>The Superior paragraph (81.8):</a:t>
            </a:r>
          </a:p>
          <a:p>
            <a:pPr marL="0" indent="0">
              <a:spcBef>
                <a:spcPts val="1000"/>
              </a:spcBef>
              <a:buNone/>
            </a:pPr>
            <a:endParaRPr lang="en-US" sz="2800" dirty="0"/>
          </a:p>
          <a:p>
            <a:pPr>
              <a:spcBef>
                <a:spcPts val="1000"/>
              </a:spcBef>
            </a:pPr>
            <a:r>
              <a:rPr lang="en-US" sz="2800" dirty="0"/>
              <a:t>“A superior”</a:t>
            </a:r>
          </a:p>
          <a:p>
            <a:pPr>
              <a:spcBef>
                <a:spcPts val="1000"/>
              </a:spcBef>
            </a:pPr>
            <a:r>
              <a:rPr lang="en-US" sz="2800" dirty="0"/>
              <a:t>“The laws”</a:t>
            </a:r>
          </a:p>
          <a:p>
            <a:pPr>
              <a:spcBef>
                <a:spcPts val="1000"/>
              </a:spcBef>
            </a:pPr>
            <a:r>
              <a:rPr lang="en-US" sz="2800" dirty="0"/>
              <a:t>“The civil magistrate”</a:t>
            </a:r>
          </a:p>
          <a:p>
            <a:pPr>
              <a:spcBef>
                <a:spcPts val="1000"/>
              </a:spcBef>
            </a:pPr>
            <a:r>
              <a:rPr lang="en-US" sz="2800" dirty="0"/>
              <a:t>“the sovereign”</a:t>
            </a:r>
          </a:p>
          <a:p>
            <a:pPr>
              <a:spcBef>
                <a:spcPts val="1000"/>
              </a:spcBef>
            </a:pPr>
            <a:r>
              <a:rPr lang="en-US" sz="2800" dirty="0"/>
              <a:t>“a law-giver”</a:t>
            </a:r>
          </a:p>
          <a:p>
            <a:pPr>
              <a:spcBef>
                <a:spcPts val="1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28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jural relationships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-980352" y="1818715"/>
          <a:ext cx="1876038" cy="499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3" name="Bitmap Image" r:id="rId4" imgW="2010056" imgH="5353797" progId="Paint.Picture">
                  <p:embed/>
                </p:oleObj>
              </mc:Choice>
              <mc:Fallback>
                <p:oleObj name="Bitmap Image" r:id="rId4" imgW="2010056" imgH="535379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80352" y="1818715"/>
                        <a:ext cx="1876038" cy="4996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82538" y="2070846"/>
            <a:ext cx="7612064" cy="4182035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3200" dirty="0"/>
              <a:t>the Equal-Equal relationship (E-E)</a:t>
            </a:r>
          </a:p>
          <a:p>
            <a:pPr marL="0" indent="0">
              <a:spcBef>
                <a:spcPts val="1000"/>
              </a:spcBef>
              <a:buNone/>
            </a:pPr>
            <a:endParaRPr lang="en-US" sz="3200" dirty="0"/>
          </a:p>
          <a:p>
            <a:pPr>
              <a:spcBef>
                <a:spcPts val="1000"/>
              </a:spcBef>
            </a:pPr>
            <a:r>
              <a:rPr lang="en-US" sz="3200" dirty="0"/>
              <a:t>the Superior-inferior relationship (S-</a:t>
            </a:r>
            <a:r>
              <a:rPr lang="en-US" sz="3200" dirty="0" err="1"/>
              <a:t>i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38709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Specialness of CJ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-11113" y="4305300"/>
          <a:ext cx="22226" cy="2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2" name="Bitmap Image" r:id="rId4" imgW="25400" imgH="25400" progId="Paint.Picture">
                  <p:embed/>
                </p:oleObj>
              </mc:Choice>
              <mc:Fallback>
                <p:oleObj name="Bitmap Image" r:id="rId4" imgW="25400" imgH="254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113" y="4305300"/>
                        <a:ext cx="22226" cy="23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35504" y="2070846"/>
            <a:ext cx="7612064" cy="4182035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800" dirty="0">
                <a:effectLst/>
              </a:rPr>
              <a:t>Unlike the rules of all the other virtues, the rules of CJ are “precise and accurate.” </a:t>
            </a:r>
          </a:p>
          <a:p>
            <a:pPr lvl="5"/>
            <a:r>
              <a:rPr lang="en-US" sz="2200" dirty="0">
                <a:effectLst/>
                <a:latin typeface="Arial"/>
                <a:cs typeface="Arial"/>
                <a:sym typeface="Wingdings"/>
              </a:rPr>
              <a:t> </a:t>
            </a:r>
            <a:r>
              <a:rPr lang="en-US" sz="2200" dirty="0">
                <a:effectLst/>
                <a:latin typeface="Arial"/>
                <a:cs typeface="Arial"/>
              </a:rPr>
              <a:t>“perfect” right</a:t>
            </a:r>
          </a:p>
          <a:p>
            <a:pPr marL="457200" lvl="0" indent="-457200">
              <a:buFont typeface="+mj-lt"/>
              <a:buAutoNum type="arabicPeriod" startAt="2"/>
            </a:pPr>
            <a:r>
              <a:rPr lang="en-US" sz="2800" dirty="0">
                <a:effectLst/>
              </a:rPr>
              <a:t>The actions it treats are ones we </a:t>
            </a:r>
            <a:r>
              <a:rPr lang="en-US" sz="2800" i="1" dirty="0">
                <a:effectLst/>
              </a:rPr>
              <a:t>are not to do</a:t>
            </a:r>
            <a:r>
              <a:rPr lang="en-US" sz="2800" dirty="0">
                <a:effectLst/>
              </a:rPr>
              <a:t>; doing nothing (passiveness) is often sufficient to fulfilling CJ.</a:t>
            </a:r>
          </a:p>
          <a:p>
            <a:pPr marL="457200" lvl="0" indent="-457200">
              <a:buFont typeface="+mj-lt"/>
              <a:buAutoNum type="arabicPeriod" startAt="2"/>
            </a:pPr>
            <a:r>
              <a:rPr lang="en-US" sz="2800" dirty="0">
                <a:effectLst/>
              </a:rPr>
              <a:t>Feedback on one’s performance of CJ is only negative (or neutral).</a:t>
            </a:r>
          </a:p>
          <a:p>
            <a:pPr marL="457200" lvl="0" indent="-457200">
              <a:buFont typeface="+mj-lt"/>
              <a:buAutoNum type="arabicPeriod"/>
            </a:pPr>
            <a:endParaRPr lang="en-US" sz="2800" dirty="0">
              <a:effectLst/>
            </a:endParaRPr>
          </a:p>
          <a:p>
            <a:pPr marL="0" indent="0">
              <a:spcBef>
                <a:spcPts val="1000"/>
              </a:spcBef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-980352" y="1818715"/>
          <a:ext cx="1876038" cy="499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3" name="Bitmap Image" r:id="rId5" imgW="2010056" imgH="5353797" progId="Paint.Picture">
                  <p:embed/>
                </p:oleObj>
              </mc:Choice>
              <mc:Fallback>
                <p:oleObj name="Bitmap Image" r:id="rId5" imgW="2010056" imgH="535379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80352" y="1818715"/>
                        <a:ext cx="1876038" cy="4996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697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of rules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750936"/>
              </p:ext>
            </p:extLst>
          </p:nvPr>
        </p:nvGraphicFramePr>
        <p:xfrm>
          <a:off x="-938019" y="1818715"/>
          <a:ext cx="1876038" cy="499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3" name="Bitmap Image" r:id="rId3" imgW="2010056" imgH="5353797" progId="Paint.Picture">
                  <p:embed/>
                </p:oleObj>
              </mc:Choice>
              <mc:Fallback>
                <p:oleObj name="Bitmap Image" r:id="rId3" imgW="2010056" imgH="535379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38019" y="1818715"/>
                        <a:ext cx="1876038" cy="4996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735237A-61CB-FC45-AEAF-27A0FB353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69E4F9-95F1-874B-9C2D-43B7DC91AA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0820" y="1305380"/>
            <a:ext cx="7327900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23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Aesthetics vs. grammar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476355"/>
              </p:ext>
            </p:extLst>
          </p:nvPr>
        </p:nvGraphicFramePr>
        <p:xfrm>
          <a:off x="-938019" y="1818715"/>
          <a:ext cx="1876038" cy="499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7" name="Bitmap Image" r:id="rId3" imgW="2010056" imgH="5353797" progId="Paint.Picture">
                  <p:embed/>
                </p:oleObj>
              </mc:Choice>
              <mc:Fallback>
                <p:oleObj name="Bitmap Image" r:id="rId3" imgW="2010056" imgH="535379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38019" y="1818715"/>
                        <a:ext cx="1876038" cy="4996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/>
          <a:srcRect t="3803" b="3803"/>
          <a:stretch>
            <a:fillRect/>
          </a:stretch>
        </p:blipFill>
        <p:spPr>
          <a:xfrm>
            <a:off x="1235075" y="2070100"/>
            <a:ext cx="7612063" cy="4183063"/>
          </a:xfrm>
        </p:spPr>
      </p:pic>
    </p:spTree>
    <p:extLst>
      <p:ext uri="{BB962C8B-B14F-4D97-AF65-F5344CB8AC3E}">
        <p14:creationId xmlns:p14="http://schemas.microsoft.com/office/powerpoint/2010/main" val="3465492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Specialness of CJ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-980352" y="1818715"/>
          <a:ext cx="1876038" cy="499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1" name="Bitmap Image" r:id="rId4" imgW="2010056" imgH="5353797" progId="Paint.Picture">
                  <p:embed/>
                </p:oleObj>
              </mc:Choice>
              <mc:Fallback>
                <p:oleObj name="Bitmap Image" r:id="rId4" imgW="2010056" imgH="535379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80352" y="1818715"/>
                        <a:ext cx="1876038" cy="4996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35504" y="2070846"/>
            <a:ext cx="7612064" cy="418203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800" dirty="0">
                <a:effectLst/>
              </a:rPr>
              <a:t>In E-E, an observance of the rules of CJ is “indispensable” -- otherwise society degenerates.</a:t>
            </a:r>
          </a:p>
          <a:p>
            <a:pPr marL="457200" lvl="0" indent="-457200">
              <a:buFont typeface="+mj-lt"/>
              <a:buAutoNum type="arabicPeriod" startAt="4"/>
            </a:pPr>
            <a:r>
              <a:rPr lang="en-US" sz="2800" dirty="0">
                <a:effectLst/>
              </a:rPr>
              <a:t>In E-E, we feel a stricter obligation to observe CJ than other virtues; indeed, CJ may be forced.</a:t>
            </a:r>
          </a:p>
        </p:txBody>
      </p:sp>
    </p:spTree>
    <p:extLst>
      <p:ext uri="{BB962C8B-B14F-4D97-AF65-F5344CB8AC3E}">
        <p14:creationId xmlns:p14="http://schemas.microsoft.com/office/powerpoint/2010/main" val="134583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Specialness of CJ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-980352" y="1818715"/>
          <a:ext cx="1876038" cy="499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5" name="Bitmap Image" r:id="rId4" imgW="2010056" imgH="5353797" progId="Paint.Picture">
                  <p:embed/>
                </p:oleObj>
              </mc:Choice>
              <mc:Fallback>
                <p:oleObj name="Bitmap Image" r:id="rId4" imgW="2010056" imgH="535379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80352" y="1818715"/>
                        <a:ext cx="1876038" cy="4996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35504" y="2070846"/>
            <a:ext cx="7612064" cy="4182035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1000"/>
              </a:spcBef>
              <a:buFont typeface="+mj-lt"/>
              <a:buAutoNum type="arabicPeriod" startAt="6"/>
            </a:pPr>
            <a:r>
              <a:rPr lang="en-US" sz="3200" dirty="0">
                <a:effectLst/>
              </a:rPr>
              <a:t>The formulation of CJ admits of a flipside: Others not messing with your stuff</a:t>
            </a:r>
          </a:p>
          <a:p>
            <a:pPr marL="692150" lvl="2" indent="0">
              <a:spcBef>
                <a:spcPts val="1000"/>
              </a:spcBef>
              <a:buNone/>
            </a:pPr>
            <a:r>
              <a:rPr lang="en-US" sz="2800" dirty="0">
                <a:effectLst/>
              </a:rPr>
              <a:t>In E-E: “security”</a:t>
            </a:r>
          </a:p>
          <a:p>
            <a:pPr marL="692150" lvl="2" indent="0">
              <a:spcBef>
                <a:spcPts val="1000"/>
              </a:spcBef>
              <a:buNone/>
            </a:pPr>
            <a:r>
              <a:rPr lang="en-US" sz="2800" dirty="0">
                <a:effectLst/>
              </a:rPr>
              <a:t>In S-</a:t>
            </a:r>
            <a:r>
              <a:rPr lang="en-US" sz="2800" dirty="0" err="1">
                <a:effectLst/>
              </a:rPr>
              <a:t>i</a:t>
            </a:r>
            <a:r>
              <a:rPr lang="en-US" sz="2800" dirty="0">
                <a:effectLst/>
              </a:rPr>
              <a:t>: “liberty,” “natural liberty.” </a:t>
            </a:r>
          </a:p>
          <a:p>
            <a:pPr marL="342900" lvl="1" indent="0">
              <a:spcBef>
                <a:spcPts val="1000"/>
              </a:spcBef>
              <a:buNone/>
            </a:pPr>
            <a:endParaRPr lang="en-US" sz="3000" dirty="0">
              <a:effectLst/>
            </a:endParaRPr>
          </a:p>
          <a:p>
            <a:pPr marL="342900" lvl="1" indent="0">
              <a:spcBef>
                <a:spcPts val="1000"/>
              </a:spcBef>
              <a:buNone/>
            </a:pPr>
            <a:r>
              <a:rPr lang="en-US" sz="3000" dirty="0">
                <a:effectLst/>
              </a:rPr>
              <a:t>“</a:t>
            </a:r>
            <a:r>
              <a:rPr lang="en-US" sz="3200" dirty="0">
                <a:effectLst/>
              </a:rPr>
              <a:t>Both laws were evident violations of natural liberty, and therefore unjust”</a:t>
            </a:r>
            <a:r>
              <a:rPr lang="en-US" sz="3200" b="1" dirty="0">
                <a:effectLst/>
              </a:rPr>
              <a:t> </a:t>
            </a:r>
            <a:r>
              <a:rPr lang="en-US" sz="900" dirty="0">
                <a:effectLst/>
              </a:rPr>
              <a:t>(WN, 530.16)</a:t>
            </a:r>
            <a:endParaRPr lang="en-US" sz="900" dirty="0"/>
          </a:p>
          <a:p>
            <a:pPr marL="0" indent="0">
              <a:spcBef>
                <a:spcPts val="10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715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Distributive justice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093649"/>
              </p:ext>
            </p:extLst>
          </p:nvPr>
        </p:nvGraphicFramePr>
        <p:xfrm>
          <a:off x="-938019" y="1818715"/>
          <a:ext cx="1876038" cy="499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6" name="Bitmap Image" r:id="rId3" imgW="2010056" imgH="5353797" progId="Paint.Picture">
                  <p:embed/>
                </p:oleObj>
              </mc:Choice>
              <mc:Fallback>
                <p:oleObj name="Bitmap Image" r:id="rId3" imgW="2010056" imgH="535379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38019" y="1818715"/>
                        <a:ext cx="1876038" cy="4996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35504" y="2070846"/>
            <a:ext cx="7612064" cy="4182035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sz="3600" dirty="0"/>
              <a:t>“the becoming use of what is our own”</a:t>
            </a:r>
          </a:p>
          <a:p>
            <a:pPr marL="0" indent="0">
              <a:spcBef>
                <a:spcPts val="1000"/>
              </a:spcBef>
              <a:buNone/>
            </a:pPr>
            <a:endParaRPr lang="en-US" sz="3600" dirty="0"/>
          </a:p>
          <a:p>
            <a:pPr marL="0" indent="0">
              <a:spcBef>
                <a:spcPts val="1000"/>
              </a:spcBef>
              <a:buNone/>
            </a:pPr>
            <a:r>
              <a:rPr lang="en-US" sz="3600" dirty="0"/>
              <a:t>“proper beneficence”</a:t>
            </a:r>
          </a:p>
          <a:p>
            <a:pPr marL="0" indent="0">
              <a:spcBef>
                <a:spcPts val="1000"/>
              </a:spcBef>
              <a:buNone/>
            </a:pPr>
            <a:endParaRPr lang="en-US" sz="3600" dirty="0"/>
          </a:p>
          <a:p>
            <a:pPr marL="0" indent="0">
              <a:spcBef>
                <a:spcPts val="1000"/>
              </a:spcBef>
              <a:buNone/>
            </a:pPr>
            <a:r>
              <a:rPr lang="en-US" sz="3600" dirty="0"/>
              <a:t>DJ is done </a:t>
            </a:r>
            <a:r>
              <a:rPr lang="en-US" sz="3600" i="1" dirty="0"/>
              <a:t>to persons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0448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Distributive justice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985991"/>
              </p:ext>
            </p:extLst>
          </p:nvPr>
        </p:nvGraphicFramePr>
        <p:xfrm>
          <a:off x="-938019" y="1818715"/>
          <a:ext cx="1876038" cy="499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1" name="Bitmap Image" r:id="rId3" imgW="2010056" imgH="5353797" progId="Paint.Picture">
                  <p:embed/>
                </p:oleObj>
              </mc:Choice>
              <mc:Fallback>
                <p:oleObj name="Bitmap Image" r:id="rId3" imgW="2010056" imgH="535379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38019" y="1818715"/>
                        <a:ext cx="1876038" cy="4996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35504" y="2070846"/>
            <a:ext cx="7612064" cy="4182035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sz="3600" dirty="0"/>
              <a:t>“…</a:t>
            </a:r>
            <a:r>
              <a:rPr lang="en-US" sz="3600" dirty="0">
                <a:effectLst/>
              </a:rPr>
              <a:t>all of whom thus derive from his luxury and caprice, that share of the necessaries of life, which they would in vain have expected from his humanity or his justice.” </a:t>
            </a:r>
            <a:r>
              <a:rPr lang="en-US" sz="1600" dirty="0">
                <a:effectLst/>
              </a:rPr>
              <a:t>(184.10)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9374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“commutative”?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592762"/>
            <a:ext cx="7612064" cy="4182035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dirty="0"/>
              <a:t>Commuter</a:t>
            </a:r>
            <a:r>
              <a:rPr lang="en-US" sz="3600" dirty="0"/>
              <a:t>: point-to-point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dirty="0"/>
              <a:t>Commutative</a:t>
            </a:r>
            <a:r>
              <a:rPr lang="en-US" sz="3600" dirty="0"/>
              <a:t>: part-to-part</a:t>
            </a:r>
          </a:p>
          <a:p>
            <a:pPr marL="342900" lvl="1" indent="0">
              <a:spcBef>
                <a:spcPts val="0"/>
              </a:spcBef>
              <a:buFontTx/>
              <a:buNone/>
            </a:pPr>
            <a:endParaRPr lang="en-US" sz="3600" dirty="0"/>
          </a:p>
          <a:p>
            <a:pPr marL="342900" lvl="1" indent="0">
              <a:spcBef>
                <a:spcPts val="0"/>
              </a:spcBef>
              <a:buFontTx/>
              <a:buNone/>
            </a:pPr>
            <a:r>
              <a:rPr lang="en-US" sz="3600" dirty="0"/>
              <a:t>As opposed to:</a:t>
            </a:r>
          </a:p>
          <a:p>
            <a:pPr marL="692150" lvl="2" indent="0">
              <a:spcBef>
                <a:spcPts val="0"/>
              </a:spcBef>
              <a:buFontTx/>
              <a:buNone/>
            </a:pPr>
            <a:r>
              <a:rPr lang="en-US" sz="3600" dirty="0"/>
              <a:t>part-to-whole</a:t>
            </a:r>
          </a:p>
          <a:p>
            <a:pPr marL="692150" lvl="2" indent="0">
              <a:spcBef>
                <a:spcPts val="0"/>
              </a:spcBef>
              <a:buFontTx/>
              <a:buNone/>
            </a:pPr>
            <a:r>
              <a:rPr lang="en-US" sz="3600" dirty="0"/>
              <a:t>whole-to-part</a:t>
            </a:r>
          </a:p>
          <a:p>
            <a:pPr marL="692150" lvl="2" indent="0">
              <a:spcBef>
                <a:spcPts val="0"/>
              </a:spcBef>
              <a:buFontTx/>
              <a:buNone/>
            </a:pPr>
            <a:r>
              <a:rPr lang="en-US" sz="3600" dirty="0"/>
              <a:t>whole-to-whole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71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Estimative justice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118450"/>
              </p:ext>
            </p:extLst>
          </p:nvPr>
        </p:nvGraphicFramePr>
        <p:xfrm>
          <a:off x="-938019" y="1818715"/>
          <a:ext cx="1876038" cy="499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4" name="Bitmap Image" r:id="rId3" imgW="2010056" imgH="5353797" progId="Paint.Picture">
                  <p:embed/>
                </p:oleObj>
              </mc:Choice>
              <mc:Fallback>
                <p:oleObj name="Bitmap Image" r:id="rId3" imgW="2010056" imgH="535379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38019" y="1818715"/>
                        <a:ext cx="1876038" cy="4996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35504" y="2070846"/>
            <a:ext cx="7612064" cy="4182035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sz="3600" dirty="0"/>
              <a:t>Estimating objects properly</a:t>
            </a:r>
          </a:p>
          <a:p>
            <a:pPr>
              <a:spcBef>
                <a:spcPts val="1000"/>
              </a:spcBef>
            </a:pPr>
            <a:r>
              <a:rPr lang="en-US" sz="3600" dirty="0"/>
              <a:t>External objects</a:t>
            </a:r>
          </a:p>
          <a:p>
            <a:pPr>
              <a:spcBef>
                <a:spcPts val="1000"/>
              </a:spcBef>
            </a:pPr>
            <a:r>
              <a:rPr lang="en-US" sz="3600" dirty="0"/>
              <a:t>Internal objects</a:t>
            </a:r>
          </a:p>
          <a:p>
            <a:pPr lvl="1">
              <a:spcBef>
                <a:spcPts val="1000"/>
              </a:spcBef>
            </a:pPr>
            <a:r>
              <a:rPr lang="en-US" sz="36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600" dirty="0"/>
              <a:t> </a:t>
            </a:r>
            <a:r>
              <a:rPr lang="en-US" sz="3600" dirty="0" err="1"/>
              <a:t>recursivity</a:t>
            </a:r>
            <a:r>
              <a:rPr lang="en-US" sz="3600" dirty="0"/>
              <a:t>, the </a:t>
            </a:r>
            <a:r>
              <a:rPr lang="en-US" sz="3600" dirty="0" err="1"/>
              <a:t>deepself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5376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EJ is only as grand as the object estimated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/>
              <a:t>The proposed Constitution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/>
              <a:t>Presumption of liberty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/>
              <a:t>Klein’s interpretation of justice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/>
              <a:t>Klein’s chewing gum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6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Estimative justice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524912"/>
              </p:ext>
            </p:extLst>
          </p:nvPr>
        </p:nvGraphicFramePr>
        <p:xfrm>
          <a:off x="-938019" y="1818715"/>
          <a:ext cx="1876038" cy="499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6" name="Bitmap Image" r:id="rId3" imgW="2010056" imgH="5353797" progId="Paint.Picture">
                  <p:embed/>
                </p:oleObj>
              </mc:Choice>
              <mc:Fallback>
                <p:oleObj name="Bitmap Image" r:id="rId3" imgW="2010056" imgH="535379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38019" y="1818715"/>
                        <a:ext cx="1876038" cy="4996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35504" y="2070846"/>
            <a:ext cx="7612064" cy="4182035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/>
              <a:t>Conceptions of the good of larger wholes</a:t>
            </a:r>
          </a:p>
          <a:p>
            <a:pPr>
              <a:spcBef>
                <a:spcPts val="1000"/>
              </a:spcBef>
            </a:pPr>
            <a:r>
              <a:rPr lang="en-US" dirty="0"/>
              <a:t>Beliefs about how that good is served</a:t>
            </a:r>
          </a:p>
          <a:p>
            <a:pPr>
              <a:spcBef>
                <a:spcPts val="1000"/>
              </a:spcBef>
            </a:pPr>
            <a:r>
              <a:rPr lang="en-US" dirty="0"/>
              <a:t>Conceptions of the good of (one’s) smaller parts</a:t>
            </a:r>
          </a:p>
          <a:p>
            <a:pPr>
              <a:spcBef>
                <a:spcPts val="1000"/>
              </a:spcBef>
            </a:pPr>
            <a:r>
              <a:rPr lang="en-US" dirty="0"/>
              <a:t>Beliefs about how that good is served</a:t>
            </a:r>
          </a:p>
          <a:p>
            <a:pPr>
              <a:spcBef>
                <a:spcPts val="1000"/>
              </a:spcBef>
            </a:pPr>
            <a:r>
              <a:rPr lang="en-US" dirty="0"/>
              <a:t>Relations between the larger and smaller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Strategic discourse, esotericism, deceit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Self-deceit, groupthink, faction, fanaticism, “false notions of religion”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Path-dependence of the self</a:t>
            </a:r>
          </a:p>
        </p:txBody>
      </p:sp>
    </p:spTree>
    <p:extLst>
      <p:ext uri="{BB962C8B-B14F-4D97-AF65-F5344CB8AC3E}">
        <p14:creationId xmlns:p14="http://schemas.microsoft.com/office/powerpoint/2010/main" val="23866714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problems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919542"/>
              </p:ext>
            </p:extLst>
          </p:nvPr>
        </p:nvGraphicFramePr>
        <p:xfrm>
          <a:off x="-938019" y="1818715"/>
          <a:ext cx="1876038" cy="499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1" name="Bitmap Image" r:id="rId3" imgW="2010056" imgH="5353797" progId="Paint.Picture">
                  <p:embed/>
                </p:oleObj>
              </mc:Choice>
              <mc:Fallback>
                <p:oleObj name="Bitmap Image" r:id="rId3" imgW="2010056" imgH="535379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38019" y="1818715"/>
                        <a:ext cx="1876038" cy="4996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-45328" r="-40729"/>
          <a:stretch/>
        </p:blipFill>
        <p:spPr>
          <a:xfrm>
            <a:off x="-2618171" y="1818715"/>
            <a:ext cx="15058591" cy="4902759"/>
          </a:xfrm>
        </p:spPr>
      </p:pic>
    </p:spTree>
    <p:extLst>
      <p:ext uri="{BB962C8B-B14F-4D97-AF65-F5344CB8AC3E}">
        <p14:creationId xmlns:p14="http://schemas.microsoft.com/office/powerpoint/2010/main" val="10744593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CJ in DJ in EJ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662187"/>
              </p:ext>
            </p:extLst>
          </p:nvPr>
        </p:nvGraphicFramePr>
        <p:xfrm>
          <a:off x="-938019" y="1818715"/>
          <a:ext cx="1876038" cy="499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16" name="Bitmap Image" r:id="rId3" imgW="2010056" imgH="5353797" progId="Paint.Picture">
                  <p:embed/>
                </p:oleObj>
              </mc:Choice>
              <mc:Fallback>
                <p:oleObj name="Bitmap Image" r:id="rId3" imgW="2010056" imgH="535379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38019" y="1818715"/>
                        <a:ext cx="1876038" cy="4996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/>
          <a:srcRect l="-33818" r="-33818"/>
          <a:stretch>
            <a:fillRect/>
          </a:stretch>
        </p:blipFill>
        <p:spPr>
          <a:xfrm>
            <a:off x="1235075" y="2070100"/>
            <a:ext cx="7612063" cy="4183063"/>
          </a:xfrm>
        </p:spPr>
      </p:pic>
    </p:spTree>
    <p:extLst>
      <p:ext uri="{BB962C8B-B14F-4D97-AF65-F5344CB8AC3E}">
        <p14:creationId xmlns:p14="http://schemas.microsoft.com/office/powerpoint/2010/main" val="17160153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Govt</a:t>
            </a:r>
            <a:r>
              <a:rPr lang="en-US" dirty="0"/>
              <a:t> actor as a sort of Equal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434663"/>
              </p:ext>
            </p:extLst>
          </p:nvPr>
        </p:nvGraphicFramePr>
        <p:xfrm>
          <a:off x="-938019" y="1818715"/>
          <a:ext cx="1876038" cy="499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5" name="Bitmap Image" r:id="rId3" imgW="2010056" imgH="5353797" progId="Paint.Picture">
                  <p:embed/>
                </p:oleObj>
              </mc:Choice>
              <mc:Fallback>
                <p:oleObj name="Bitmap Image" r:id="rId3" imgW="2010056" imgH="535379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38019" y="1818715"/>
                        <a:ext cx="1876038" cy="4996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35504" y="2070846"/>
            <a:ext cx="7612064" cy="4182035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sz="4000" dirty="0"/>
              <a:t>For example, an administrator of a government owned university.</a:t>
            </a:r>
          </a:p>
        </p:txBody>
      </p:sp>
    </p:spTree>
    <p:extLst>
      <p:ext uri="{BB962C8B-B14F-4D97-AF65-F5344CB8AC3E}">
        <p14:creationId xmlns:p14="http://schemas.microsoft.com/office/powerpoint/2010/main" val="9276751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Jural Superior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410927"/>
              </p:ext>
            </p:extLst>
          </p:nvPr>
        </p:nvGraphicFramePr>
        <p:xfrm>
          <a:off x="-938019" y="1818715"/>
          <a:ext cx="1876038" cy="499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89" name="Bitmap Image" r:id="rId3" imgW="2010056" imgH="5353797" progId="Paint.Picture">
                  <p:embed/>
                </p:oleObj>
              </mc:Choice>
              <mc:Fallback>
                <p:oleObj name="Bitmap Image" r:id="rId3" imgW="2010056" imgH="535379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38019" y="1818715"/>
                        <a:ext cx="1876038" cy="4996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35504" y="2070846"/>
            <a:ext cx="7612064" cy="418203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sz="2800" dirty="0"/>
              <a:t>I propose that the superior, qua superior, </a:t>
            </a:r>
            <a:r>
              <a:rPr lang="en-US" sz="2800" i="1" dirty="0"/>
              <a:t>owns nothing</a:t>
            </a:r>
            <a:r>
              <a:rPr lang="en-US" sz="2800" dirty="0"/>
              <a:t>.</a:t>
            </a:r>
          </a:p>
          <a:p>
            <a:pPr marL="0" indent="0">
              <a:spcBef>
                <a:spcPts val="1000"/>
              </a:spcBef>
              <a:buNone/>
            </a:pPr>
            <a:endParaRPr lang="en-US" sz="2800" dirty="0"/>
          </a:p>
          <a:p>
            <a:pPr marL="0" indent="0">
              <a:spcBef>
                <a:spcPts val="1000"/>
              </a:spcBef>
              <a:buNone/>
            </a:pPr>
            <a:r>
              <a:rPr lang="en-US" sz="2800" dirty="0"/>
              <a:t>Hence, DJ does not apply to S-</a:t>
            </a:r>
            <a:r>
              <a:rPr lang="en-US" sz="2800" dirty="0" err="1"/>
              <a:t>i</a:t>
            </a:r>
            <a:r>
              <a:rPr lang="en-US" sz="2800" dirty="0"/>
              <a:t>.</a:t>
            </a:r>
          </a:p>
          <a:p>
            <a:pPr marL="0" indent="0">
              <a:spcBef>
                <a:spcPts val="1000"/>
              </a:spcBef>
              <a:buNone/>
            </a:pPr>
            <a:endParaRPr lang="en-US" sz="2800" dirty="0"/>
          </a:p>
          <a:p>
            <a:pPr marL="0" indent="0">
              <a:spcBef>
                <a:spcPts val="1000"/>
              </a:spcBef>
              <a:buNone/>
            </a:pPr>
            <a:r>
              <a:rPr lang="en-US" sz="2800" dirty="0"/>
              <a:t>The justices that apply are only CJ and EJ.</a:t>
            </a:r>
          </a:p>
          <a:p>
            <a:pPr marL="0" indent="0">
              <a:spcBef>
                <a:spcPts val="1000"/>
              </a:spcBef>
              <a:buNone/>
            </a:pPr>
            <a:endParaRPr lang="en-US" sz="2800" dirty="0"/>
          </a:p>
          <a:p>
            <a:pPr marL="0" indent="0">
              <a:spcBef>
                <a:spcPts val="1000"/>
              </a:spcBef>
              <a:buNone/>
            </a:pPr>
            <a:r>
              <a:rPr lang="en-US" sz="2800" dirty="0"/>
              <a:t>Example: Law against selling your kidney.</a:t>
            </a:r>
          </a:p>
        </p:txBody>
      </p:sp>
    </p:spTree>
    <p:extLst>
      <p:ext uri="{BB962C8B-B14F-4D97-AF65-F5344CB8AC3E}">
        <p14:creationId xmlns:p14="http://schemas.microsoft.com/office/powerpoint/2010/main" val="23128070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“Just” maxims of taxation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894543"/>
              </p:ext>
            </p:extLst>
          </p:nvPr>
        </p:nvGraphicFramePr>
        <p:xfrm>
          <a:off x="-938019" y="1818715"/>
          <a:ext cx="1876038" cy="499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4" name="Bitmap Image" r:id="rId3" imgW="2010056" imgH="5353797" progId="Paint.Picture">
                  <p:embed/>
                </p:oleObj>
              </mc:Choice>
              <mc:Fallback>
                <p:oleObj name="Bitmap Image" r:id="rId3" imgW="2010056" imgH="535379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38019" y="1818715"/>
                        <a:ext cx="1876038" cy="4996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35504" y="2070846"/>
            <a:ext cx="7612064" cy="4182035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sz="2800" dirty="0">
                <a:effectLst/>
              </a:rPr>
              <a:t>“The evident </a:t>
            </a:r>
            <a:r>
              <a:rPr lang="en-US" sz="2800" u="sng" dirty="0">
                <a:effectLst/>
              </a:rPr>
              <a:t>justice</a:t>
            </a:r>
            <a:r>
              <a:rPr lang="en-US" sz="2800" dirty="0">
                <a:effectLst/>
              </a:rPr>
              <a:t> and utility of the foregoing maxims [of taxation] have recommended them more or less to the attention of all nations” (WN, 827.7) </a:t>
            </a:r>
          </a:p>
          <a:p>
            <a:pPr marL="0" indent="0">
              <a:spcBef>
                <a:spcPts val="1000"/>
              </a:spcBef>
              <a:buNone/>
            </a:pPr>
            <a:endParaRPr lang="en-US" sz="2800" dirty="0">
              <a:effectLst/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-US" sz="2800" dirty="0">
                <a:effectLst/>
              </a:rPr>
              <a:t>I say that “justice” is EJ, not DJ and not CJ.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24283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CJ in DJ in EJ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-938019" y="1818715"/>
          <a:ext cx="1876038" cy="499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8" name="Bitmap Image" r:id="rId3" imgW="2010056" imgH="5353797" progId="Paint.Picture">
                  <p:embed/>
                </p:oleObj>
              </mc:Choice>
              <mc:Fallback>
                <p:oleObj name="Bitmap Image" r:id="rId3" imgW="2010056" imgH="535379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38019" y="1818715"/>
                        <a:ext cx="1876038" cy="4996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/>
          <a:srcRect l="-33818" r="-33818"/>
          <a:stretch>
            <a:fillRect/>
          </a:stretch>
        </p:blipFill>
        <p:spPr>
          <a:xfrm>
            <a:off x="1235075" y="2070100"/>
            <a:ext cx="7612063" cy="4183063"/>
          </a:xfrm>
        </p:spPr>
      </p:pic>
      <p:sp>
        <p:nvSpPr>
          <p:cNvPr id="7" name="TextBox 6"/>
          <p:cNvSpPr txBox="1"/>
          <p:nvPr/>
        </p:nvSpPr>
        <p:spPr>
          <a:xfrm>
            <a:off x="5757816" y="5291667"/>
            <a:ext cx="2073368" cy="461665"/>
          </a:xfrm>
          <a:prstGeom prst="rect">
            <a:avLst/>
          </a:prstGeom>
          <a:solidFill>
            <a:srgbClr val="FFE79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“life, liberty,”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46886" y="2232572"/>
            <a:ext cx="2935111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“…and the pursuit of happiness”</a:t>
            </a:r>
          </a:p>
        </p:txBody>
      </p:sp>
    </p:spTree>
    <p:extLst>
      <p:ext uri="{BB962C8B-B14F-4D97-AF65-F5344CB8AC3E}">
        <p14:creationId xmlns:p14="http://schemas.microsoft.com/office/powerpoint/2010/main" val="117251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distinction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289424"/>
              </p:ext>
            </p:extLst>
          </p:nvPr>
        </p:nvGraphicFramePr>
        <p:xfrm>
          <a:off x="-938019" y="1818715"/>
          <a:ext cx="1876038" cy="499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9" name="Bitmap Image" r:id="rId3" imgW="2010056" imgH="5353797" progId="Paint.Picture">
                  <p:embed/>
                </p:oleObj>
              </mc:Choice>
              <mc:Fallback>
                <p:oleObj name="Bitmap Image" r:id="rId3" imgW="2010056" imgH="535379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38019" y="1818715"/>
                        <a:ext cx="1876038" cy="4996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35504" y="2070846"/>
            <a:ext cx="7612064" cy="418203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000"/>
              </a:spcBef>
              <a:buNone/>
            </a:pPr>
            <a:r>
              <a:rPr lang="en-US" sz="4000" b="1" dirty="0"/>
              <a:t>Calling loudly</a:t>
            </a:r>
          </a:p>
          <a:p>
            <a:pPr marL="0" indent="0" algn="ctr">
              <a:spcBef>
                <a:spcPts val="1000"/>
              </a:spcBef>
              <a:buNone/>
            </a:pPr>
            <a:endParaRPr lang="en-US" sz="4000" dirty="0"/>
          </a:p>
          <a:p>
            <a:pPr marL="0" indent="0" algn="ctr">
              <a:spcBef>
                <a:spcPts val="1000"/>
              </a:spcBef>
              <a:buNone/>
            </a:pPr>
            <a:r>
              <a:rPr lang="en-US" sz="2800" dirty="0"/>
              <a:t>versus</a:t>
            </a:r>
          </a:p>
          <a:p>
            <a:pPr marL="0" indent="0" algn="ctr">
              <a:spcBef>
                <a:spcPts val="1000"/>
              </a:spcBef>
              <a:buNone/>
            </a:pPr>
            <a:endParaRPr lang="en-US" sz="4000" dirty="0"/>
          </a:p>
          <a:p>
            <a:pPr marL="0" indent="0" algn="ctr">
              <a:spcBef>
                <a:spcPts val="1000"/>
              </a:spcBef>
              <a:buNone/>
            </a:pPr>
            <a:r>
              <a:rPr lang="en-US" sz="4000" b="1" dirty="0"/>
              <a:t>Proffering coolly</a:t>
            </a:r>
          </a:p>
        </p:txBody>
      </p:sp>
    </p:spTree>
    <p:extLst>
      <p:ext uri="{BB962C8B-B14F-4D97-AF65-F5344CB8AC3E}">
        <p14:creationId xmlns:p14="http://schemas.microsoft.com/office/powerpoint/2010/main" val="791965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Doctrine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Doctrine 1:</a:t>
            </a:r>
          </a:p>
          <a:p>
            <a:pPr marL="342900" lvl="1" indent="0">
              <a:spcBef>
                <a:spcPts val="0"/>
              </a:spcBef>
              <a:buFontTx/>
              <a:buNone/>
            </a:pPr>
            <a:endParaRPr lang="en-US" sz="3400" dirty="0"/>
          </a:p>
          <a:p>
            <a:pPr marL="342900" lvl="1" indent="0">
              <a:spcBef>
                <a:spcPts val="0"/>
              </a:spcBef>
              <a:buFontTx/>
              <a:buNone/>
            </a:pPr>
            <a:r>
              <a:rPr lang="en-US" sz="3400" dirty="0"/>
              <a:t>Justice is simply CJ.</a:t>
            </a:r>
          </a:p>
          <a:p>
            <a:pPr marL="342900" lvl="1" indent="0">
              <a:spcBef>
                <a:spcPts val="0"/>
              </a:spcBef>
              <a:buFontTx/>
              <a:buNone/>
            </a:pPr>
            <a:r>
              <a:rPr lang="en-US" sz="3400" i="1" dirty="0"/>
              <a:t>Confine your justice talk to CJ.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884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Commutative justice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-938019" y="1818715"/>
          <a:ext cx="1876038" cy="499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5" name="Bitmap Image" r:id="rId3" imgW="2010056" imgH="5353797" progId="Paint.Picture">
                  <p:embed/>
                </p:oleObj>
              </mc:Choice>
              <mc:Fallback>
                <p:oleObj name="Bitmap Image" r:id="rId3" imgW="2010056" imgH="535379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38019" y="1818715"/>
                        <a:ext cx="1876038" cy="4996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82538" y="2070846"/>
            <a:ext cx="7612064" cy="4182035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sz="3200" dirty="0"/>
              <a:t>“</a:t>
            </a:r>
            <a:r>
              <a:rPr lang="en-US" sz="3200" dirty="0">
                <a:effectLst/>
              </a:rPr>
              <a:t>The most</a:t>
            </a:r>
            <a:r>
              <a:rPr lang="en-US" sz="3200" i="1" dirty="0">
                <a:effectLst/>
              </a:rPr>
              <a:t> </a:t>
            </a:r>
            <a:r>
              <a:rPr lang="en-US" sz="3200" dirty="0">
                <a:effectLst/>
              </a:rPr>
              <a:t>sacred</a:t>
            </a:r>
            <a:r>
              <a:rPr lang="en-US" sz="3200" i="1" dirty="0">
                <a:effectLst/>
              </a:rPr>
              <a:t> </a:t>
            </a:r>
            <a:r>
              <a:rPr lang="en-US" sz="3200" dirty="0">
                <a:effectLst/>
              </a:rPr>
              <a:t>laws of justice, therefore, those whose violation seems to </a:t>
            </a:r>
            <a:r>
              <a:rPr lang="en-US" sz="4300" b="1" dirty="0">
                <a:solidFill>
                  <a:schemeClr val="accent2"/>
                </a:solidFill>
                <a:effectLst/>
              </a:rPr>
              <a:t>call loudest</a:t>
            </a:r>
            <a:r>
              <a:rPr lang="en-US" sz="4300" b="1" dirty="0">
                <a:effectLst/>
              </a:rPr>
              <a:t> </a:t>
            </a:r>
            <a:r>
              <a:rPr lang="en-US" sz="3200" dirty="0">
                <a:effectLst/>
              </a:rPr>
              <a:t>for vengeance and punishment, are the laws which guard the life and person of our </a:t>
            </a:r>
            <a:r>
              <a:rPr lang="en-US" sz="3200" dirty="0" err="1">
                <a:effectLst/>
              </a:rPr>
              <a:t>neighbour</a:t>
            </a:r>
            <a:r>
              <a:rPr lang="en-US" sz="3200" dirty="0">
                <a:effectLst/>
              </a:rPr>
              <a:t>; the next are those which guard his property and possessions; and last of all come those which guard what are called his personal rights, or what is due to him from the promises of others.” (84.2) </a:t>
            </a:r>
          </a:p>
          <a:p>
            <a:pPr marL="0" indent="0">
              <a:spcBef>
                <a:spcPts val="1000"/>
              </a:spcBef>
              <a:buNone/>
            </a:pPr>
            <a:endParaRPr lang="en-US" dirty="0">
              <a:effectLst/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-US" dirty="0">
                <a:effectLst/>
              </a:rPr>
              <a:t>(Elsewhere Smith includes reputation.)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0533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en-US" dirty="0"/>
              <a:t>Calling loudly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488060"/>
              </p:ext>
            </p:extLst>
          </p:nvPr>
        </p:nvGraphicFramePr>
        <p:xfrm>
          <a:off x="-938019" y="1818715"/>
          <a:ext cx="1876038" cy="499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5" name="Bitmap Image" r:id="rId3" imgW="2010056" imgH="5353797" progId="Paint.Picture">
                  <p:embed/>
                </p:oleObj>
              </mc:Choice>
              <mc:Fallback>
                <p:oleObj name="Bitmap Image" r:id="rId3" imgW="2010056" imgH="535379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38019" y="1818715"/>
                        <a:ext cx="1876038" cy="4996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35504" y="2070846"/>
            <a:ext cx="7612064" cy="4182035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dirty="0"/>
              <a:t>“</a:t>
            </a:r>
            <a:r>
              <a:rPr lang="en-US" dirty="0">
                <a:effectLst/>
              </a:rPr>
              <a:t>To remove a man who has committed no </a:t>
            </a:r>
            <a:r>
              <a:rPr lang="en-US" dirty="0" err="1">
                <a:effectLst/>
              </a:rPr>
              <a:t>misdemeanour</a:t>
            </a:r>
            <a:r>
              <a:rPr lang="en-US" dirty="0">
                <a:effectLst/>
              </a:rPr>
              <a:t> from the parish where he </a:t>
            </a:r>
            <a:r>
              <a:rPr lang="en-US" dirty="0" err="1">
                <a:effectLst/>
              </a:rPr>
              <a:t>chuses</a:t>
            </a:r>
            <a:r>
              <a:rPr lang="en-US" dirty="0">
                <a:effectLst/>
              </a:rPr>
              <a:t> to reside, is an evident violation of natural liberty and justice.” (WN 157.59)</a:t>
            </a:r>
          </a:p>
          <a:p>
            <a:pPr marL="0" indent="0">
              <a:spcBef>
                <a:spcPts val="1000"/>
              </a:spcBef>
              <a:buNone/>
            </a:pPr>
            <a:endParaRPr lang="en-US" dirty="0">
              <a:effectLst/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-US" dirty="0">
                <a:effectLst/>
              </a:rPr>
              <a:t>“To hinder, besides, the farmer from sending his goods at all times to the best market is evidently to sacrifice the ordinary laws of justice to an idea of public utility, to a sort of reasons of state …” (WN, 539.39) 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4828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Proffering coolly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239020"/>
              </p:ext>
            </p:extLst>
          </p:nvPr>
        </p:nvGraphicFramePr>
        <p:xfrm>
          <a:off x="-938019" y="1818715"/>
          <a:ext cx="1876038" cy="499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13" name="Bitmap Image" r:id="rId3" imgW="2010056" imgH="5353797" progId="Paint.Picture">
                  <p:embed/>
                </p:oleObj>
              </mc:Choice>
              <mc:Fallback>
                <p:oleObj name="Bitmap Image" r:id="rId3" imgW="2010056" imgH="535379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38019" y="1818715"/>
                        <a:ext cx="1876038" cy="4996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35504" y="2070846"/>
            <a:ext cx="7612064" cy="4182035"/>
          </a:xfrm>
        </p:spPr>
        <p:txBody>
          <a:bodyPr/>
          <a:lstStyle/>
          <a:p>
            <a:pPr marL="0" indent="0">
              <a:spcBef>
                <a:spcPts val="1000"/>
              </a:spcBef>
              <a:buNone/>
            </a:pPr>
            <a:r>
              <a:rPr lang="en-US" b="1" dirty="0"/>
              <a:t>In noting that ground-rent taxation will fall more heavily on the rich: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b="1" dirty="0"/>
              <a:t>“It is not very unreasonable that the rich should contribute to the public </a:t>
            </a:r>
            <a:r>
              <a:rPr lang="en-US" b="1" dirty="0" err="1"/>
              <a:t>expence</a:t>
            </a:r>
            <a:r>
              <a:rPr lang="en-US" b="1" dirty="0"/>
              <a:t>, not only in proportion to their revenue, but something more than in that proportion.” (WN 842.6)</a:t>
            </a:r>
          </a:p>
          <a:p>
            <a:pPr marL="0" indent="0">
              <a:spcBef>
                <a:spcPts val="1000"/>
              </a:spcBef>
              <a:buNone/>
            </a:pPr>
            <a:endParaRPr lang="en-US" dirty="0"/>
          </a:p>
          <a:p>
            <a:pPr marL="0" indent="0">
              <a:spcBef>
                <a:spcPts val="1000"/>
              </a:spcBef>
              <a:buNone/>
            </a:pPr>
            <a:r>
              <a:rPr lang="en-US" dirty="0"/>
              <a:t>“</a:t>
            </a:r>
            <a:r>
              <a:rPr lang="en-US" dirty="0">
                <a:effectLst/>
              </a:rPr>
              <a:t>Both laws were evident violations of natural liberty, and therefore unjust</a:t>
            </a:r>
            <a:r>
              <a:rPr lang="en-US" b="1" dirty="0">
                <a:effectLst/>
              </a:rPr>
              <a:t>; </a:t>
            </a:r>
            <a:r>
              <a:rPr lang="en-US" dirty="0">
                <a:effectLst/>
              </a:rPr>
              <a:t>and they were both too as </a:t>
            </a:r>
            <a:r>
              <a:rPr lang="en-US" dirty="0" err="1">
                <a:effectLst/>
              </a:rPr>
              <a:t>impolitick</a:t>
            </a:r>
            <a:r>
              <a:rPr lang="en-US" dirty="0">
                <a:effectLst/>
              </a:rPr>
              <a:t> as they were unjust.” (WN, 530.16)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538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Smith’s non-CJ justice talk is never calling loudly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975967"/>
              </p:ext>
            </p:extLst>
          </p:nvPr>
        </p:nvGraphicFramePr>
        <p:xfrm>
          <a:off x="-938019" y="1818715"/>
          <a:ext cx="1876038" cy="499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85" name="Bitmap Image" r:id="rId3" imgW="2010056" imgH="5353797" progId="Paint.Picture">
                  <p:embed/>
                </p:oleObj>
              </mc:Choice>
              <mc:Fallback>
                <p:oleObj name="Bitmap Image" r:id="rId3" imgW="2010056" imgH="535379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38019" y="1818715"/>
                        <a:ext cx="1876038" cy="4996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35504" y="2070846"/>
            <a:ext cx="7612064" cy="4182035"/>
          </a:xfrm>
        </p:spPr>
        <p:txBody>
          <a:bodyPr/>
          <a:lstStyle/>
          <a:p>
            <a:pPr marL="0" indent="0">
              <a:spcBef>
                <a:spcPts val="1000"/>
              </a:spcBef>
              <a:buNone/>
            </a:pPr>
            <a:r>
              <a:rPr lang="en-US" dirty="0">
                <a:effectLst/>
              </a:rPr>
              <a:t>“The </a:t>
            </a:r>
            <a:r>
              <a:rPr lang="en-US" dirty="0" err="1">
                <a:effectLst/>
              </a:rPr>
              <a:t>expence</a:t>
            </a:r>
            <a:r>
              <a:rPr lang="en-US" dirty="0">
                <a:effectLst/>
              </a:rPr>
              <a:t> of maintaining good roads and communications is, no doubt, beneficial to the whole society, and may, therefore, </a:t>
            </a:r>
            <a:r>
              <a:rPr lang="en-US" u="sng" dirty="0">
                <a:effectLst/>
              </a:rPr>
              <a:t>without any injustice</a:t>
            </a:r>
            <a:r>
              <a:rPr lang="en-US" dirty="0">
                <a:effectLst/>
              </a:rPr>
              <a:t>, be defrayed by the general contribution of the whole society. … The </a:t>
            </a:r>
            <a:r>
              <a:rPr lang="en-US" dirty="0" err="1">
                <a:effectLst/>
              </a:rPr>
              <a:t>expence</a:t>
            </a:r>
            <a:r>
              <a:rPr lang="en-US" dirty="0">
                <a:effectLst/>
              </a:rPr>
              <a:t> of the institutions for education and religious instruction, is likewise, no doubt, beneficial to the whole society, and may, therefore, </a:t>
            </a:r>
            <a:r>
              <a:rPr lang="en-US" u="sng" dirty="0">
                <a:effectLst/>
              </a:rPr>
              <a:t>without injustice</a:t>
            </a:r>
            <a:r>
              <a:rPr lang="en-US" dirty="0">
                <a:effectLst/>
              </a:rPr>
              <a:t>, be defrayed by the general contribution of the whole society.” (WN, 815.4,5)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7086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44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146" y="1096740"/>
            <a:ext cx="5926120" cy="572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597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C1982-6B1F-5F44-8DE6-A60A7F77C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EJ cannot be assimilated to DJ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42A0E-CD4D-864D-AC22-8AC4D8966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EJ:</a:t>
            </a:r>
          </a:p>
          <a:p>
            <a:r>
              <a:rPr lang="en-US" dirty="0"/>
              <a:t>No clear stock of “esteem points”</a:t>
            </a:r>
          </a:p>
          <a:p>
            <a:r>
              <a:rPr lang="en-US" dirty="0"/>
              <a:t>No clear set of object over which one is to distribute esteem points</a:t>
            </a:r>
          </a:p>
          <a:p>
            <a:r>
              <a:rPr lang="en-US" dirty="0"/>
              <a:t>The logic of correlative rights and duties doesn’t work well. Does the picture have a right to estimated justly?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5042B-8C9B-5C47-BDBB-771930612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5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to jump from one to three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Options: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/>
          </a:p>
          <a:p>
            <a:pPr marL="342900" lvl="1" indent="0">
              <a:spcBef>
                <a:spcPts val="0"/>
              </a:spcBef>
              <a:buFontTx/>
              <a:buNone/>
            </a:pPr>
            <a:r>
              <a:rPr lang="en-US" sz="3400" dirty="0"/>
              <a:t>One sense of justice: </a:t>
            </a:r>
            <a:r>
              <a:rPr lang="en-US" sz="3400" i="1" dirty="0"/>
              <a:t>just CJ</a:t>
            </a:r>
          </a:p>
          <a:p>
            <a:pPr marL="342900" lvl="1" indent="0">
              <a:spcBef>
                <a:spcPts val="0"/>
              </a:spcBef>
              <a:buFontTx/>
              <a:buNone/>
            </a:pPr>
            <a:endParaRPr lang="en-US" sz="3400" dirty="0"/>
          </a:p>
          <a:p>
            <a:pPr marL="342900" lvl="1" indent="0">
              <a:spcBef>
                <a:spcPts val="0"/>
              </a:spcBef>
              <a:buFontTx/>
              <a:buNone/>
            </a:pPr>
            <a:r>
              <a:rPr lang="en-US" sz="3400" dirty="0"/>
              <a:t>Two senses of justice: </a:t>
            </a:r>
            <a:r>
              <a:rPr lang="en-US" sz="3400" i="1" dirty="0"/>
              <a:t>CJ and ZJ</a:t>
            </a:r>
          </a:p>
          <a:p>
            <a:pPr marL="342900" lvl="1" indent="0">
              <a:spcBef>
                <a:spcPts val="0"/>
              </a:spcBef>
              <a:buFontTx/>
              <a:buNone/>
            </a:pPr>
            <a:endParaRPr lang="en-US" sz="3400" dirty="0"/>
          </a:p>
          <a:p>
            <a:pPr marL="342900" lvl="1" indent="0">
              <a:spcBef>
                <a:spcPts val="0"/>
              </a:spcBef>
              <a:buFontTx/>
              <a:buNone/>
            </a:pPr>
            <a:r>
              <a:rPr lang="en-US" sz="3400" dirty="0"/>
              <a:t>Three senses of justice: </a:t>
            </a:r>
            <a:r>
              <a:rPr lang="en-US" sz="3400" i="1" dirty="0"/>
              <a:t>CJ, DJ and EJ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6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95423-E09B-4C45-9CCF-8B0FCC46A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3J theory and liberalism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9F42C-52F9-C54D-A132-217B9BFCF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/>
              <a:t>All three justices are about an actor and his or her actions: Who is the actor? What is the action?</a:t>
            </a:r>
          </a:p>
          <a:p>
            <a:r>
              <a:rPr lang="en-US" sz="1800" dirty="0"/>
              <a:t>The 3J theory accentuates the specialness of CJ. It highlights CJ as a social grammar for E-E, and presumption of liberty as a focal point in politics.</a:t>
            </a:r>
          </a:p>
          <a:p>
            <a:r>
              <a:rPr lang="en-US" sz="1800" dirty="0"/>
              <a:t>DJ demands: Who is the actor? What is his stuff? To whom does he have duties?</a:t>
            </a:r>
          </a:p>
          <a:p>
            <a:r>
              <a:rPr lang="en-US" sz="1800" dirty="0"/>
              <a:t>EJ demands: Who is the actor? What is the object for estimation?</a:t>
            </a:r>
          </a:p>
          <a:p>
            <a:r>
              <a:rPr lang="en-US" sz="1800" dirty="0"/>
              <a:t>The 3J theory teaches that DJ and EJ are loose, vague, and indeterminate: We will disagree on the higher things.</a:t>
            </a:r>
          </a:p>
          <a:p>
            <a:r>
              <a:rPr lang="en-US" sz="1800" dirty="0"/>
              <a:t>The 3J theory tells us to proffer coolly on matters of DJ and EJ.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A58AC-8A39-284A-8C65-8AB641D4F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9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48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91930"/>
              </p:ext>
            </p:extLst>
          </p:nvPr>
        </p:nvGraphicFramePr>
        <p:xfrm>
          <a:off x="-938019" y="1818715"/>
          <a:ext cx="1876038" cy="499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9" name="Bitmap Image" r:id="rId3" imgW="2010056" imgH="5353797" progId="Paint.Picture">
                  <p:embed/>
                </p:oleObj>
              </mc:Choice>
              <mc:Fallback>
                <p:oleObj name="Bitmap Image" r:id="rId3" imgW="2010056" imgH="535379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38019" y="1818715"/>
                        <a:ext cx="1876038" cy="4996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35504" y="1710206"/>
            <a:ext cx="7612064" cy="4182035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sz="2600" dirty="0"/>
              <a:t>Smith affirmed and practiced justice talk beyond CJ</a:t>
            </a:r>
          </a:p>
          <a:p>
            <a:pPr>
              <a:spcBef>
                <a:spcPts val="1000"/>
              </a:spcBef>
            </a:pPr>
            <a:r>
              <a:rPr lang="en-US" sz="2600" dirty="0"/>
              <a:t>Nonetheless, CJ is very special</a:t>
            </a:r>
          </a:p>
          <a:p>
            <a:pPr marL="800100" lvl="1" indent="-457200">
              <a:spcBef>
                <a:spcPts val="1000"/>
              </a:spcBef>
              <a:buFont typeface="+mj-lt"/>
              <a:buAutoNum type="arabicPeriod"/>
            </a:pPr>
            <a:r>
              <a:rPr lang="en-US" sz="2600" dirty="0"/>
              <a:t>It plays special roles in his work</a:t>
            </a:r>
          </a:p>
          <a:p>
            <a:pPr marL="800100" lvl="1" indent="-457200">
              <a:spcBef>
                <a:spcPts val="1000"/>
              </a:spcBef>
              <a:buFont typeface="+mj-lt"/>
              <a:buAutoNum type="arabicPeriod"/>
            </a:pPr>
            <a:r>
              <a:rPr lang="en-US" sz="2600" dirty="0"/>
              <a:t>In numerous ways it is very special among the virtues</a:t>
            </a:r>
          </a:p>
          <a:p>
            <a:pPr marL="800100" lvl="1" indent="-457200">
              <a:spcBef>
                <a:spcPts val="1000"/>
              </a:spcBef>
              <a:buFont typeface="+mj-lt"/>
              <a:buAutoNum type="arabicPeriod"/>
            </a:pPr>
            <a:r>
              <a:rPr lang="en-US" sz="2600" dirty="0"/>
              <a:t>By and large, it alone ever warrants calling loudly </a:t>
            </a:r>
          </a:p>
          <a:p>
            <a:pPr marL="800100" lvl="1" indent="-457200">
              <a:spcBef>
                <a:spcPts val="1000"/>
              </a:spcBef>
              <a:buFont typeface="+mj-lt"/>
              <a:buAutoNum type="arabicPeriod"/>
            </a:pPr>
            <a:r>
              <a:rPr lang="en-US" sz="2600" dirty="0"/>
              <a:t>Its flipside, liberty, is central to Smith: Even in S-</a:t>
            </a:r>
            <a:r>
              <a:rPr lang="en-US" sz="2600" dirty="0" err="1"/>
              <a:t>i</a:t>
            </a:r>
            <a:r>
              <a:rPr lang="en-US" sz="2600" dirty="0"/>
              <a:t>, Smith maintains a presumption of liberty.</a:t>
            </a:r>
          </a:p>
        </p:txBody>
      </p:sp>
    </p:spTree>
    <p:extLst>
      <p:ext uri="{BB962C8B-B14F-4D97-AF65-F5344CB8AC3E}">
        <p14:creationId xmlns:p14="http://schemas.microsoft.com/office/powerpoint/2010/main" val="170349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Punchline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3600" dirty="0">
                <a:effectLst/>
              </a:rPr>
              <a:t>Smith’s teachings and example guide us on how to talk justice beyond commutative: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3600" dirty="0">
              <a:effectLst/>
            </a:endParaRPr>
          </a:p>
          <a:p>
            <a:pPr marL="342900" lvl="1" indent="0">
              <a:spcBef>
                <a:spcPts val="0"/>
              </a:spcBef>
              <a:buNone/>
            </a:pPr>
            <a:r>
              <a:rPr lang="en-US" sz="3400" i="1" dirty="0">
                <a:effectLst/>
              </a:rPr>
              <a:t>Formulate it as either distributive or estimative—not an admixture of the two—and proffer it coolly.</a:t>
            </a:r>
            <a:endParaRPr lang="en-US" sz="3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8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doctrine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i="1" dirty="0"/>
              <a:t>Doctrine 1</a:t>
            </a:r>
            <a:r>
              <a:rPr lang="en-US" sz="3600" dirty="0"/>
              <a:t>: Justice is simply CJ; confine justice talk to CJ.</a:t>
            </a:r>
          </a:p>
          <a:p>
            <a:pPr marL="0" indent="0">
              <a:buNone/>
            </a:pPr>
            <a:r>
              <a:rPr lang="en-US" sz="3600" i="1" dirty="0"/>
              <a:t>Doctrine 2</a:t>
            </a:r>
            <a:r>
              <a:rPr lang="en-US" sz="3600" dirty="0"/>
              <a:t>: Justice is not simply CJ; talk justice beyond CJ.</a:t>
            </a:r>
          </a:p>
          <a:p>
            <a:pPr marL="0" indent="0">
              <a:buNone/>
            </a:pPr>
            <a:r>
              <a:rPr lang="en-US" sz="3600" dirty="0"/>
              <a:t>Smith gives an impression of affirming Doctrine 1, but really he affirms Doctrine 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9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double doctrine?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He wanted us to see CJ as very special.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Pedagogical esotericism.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985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51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424334"/>
              </p:ext>
            </p:extLst>
          </p:nvPr>
        </p:nvGraphicFramePr>
        <p:xfrm>
          <a:off x="-938019" y="1818715"/>
          <a:ext cx="1876038" cy="499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2" name="Bitmap Image" r:id="rId3" imgW="2010056" imgH="5353797" progId="Paint.Picture">
                  <p:embed/>
                </p:oleObj>
              </mc:Choice>
              <mc:Fallback>
                <p:oleObj name="Bitmap Image" r:id="rId3" imgW="2010056" imgH="535379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38019" y="1818715"/>
                        <a:ext cx="1876038" cy="4996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35504" y="2070846"/>
            <a:ext cx="7612064" cy="41820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>
                <a:effectLst/>
                <a:latin typeface="Lucida Handwriting" charset="0"/>
                <a:ea typeface="Lucida Handwriting" charset="0"/>
                <a:cs typeface="Lucida Handwriting" charset="0"/>
              </a:rPr>
              <a:t>Thank you for your attention!</a:t>
            </a:r>
            <a:endParaRPr lang="en-US" sz="5400" dirty="0">
              <a:latin typeface="Lucida Handwriting" charset="0"/>
              <a:ea typeface="Lucida Handwriting" charset="0"/>
              <a:cs typeface="Lucida Handwriting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03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of Doctrine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600" dirty="0"/>
              <a:t>Smith AFFIRMS the three senses of justice.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07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Justices Paragraph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196579"/>
              </p:ext>
            </p:extLst>
          </p:nvPr>
        </p:nvGraphicFramePr>
        <p:xfrm>
          <a:off x="-938019" y="1818715"/>
          <a:ext cx="1876038" cy="499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Bitmap Image" r:id="rId3" imgW="2010056" imgH="5353797" progId="Paint.Picture">
                  <p:embed/>
                </p:oleObj>
              </mc:Choice>
              <mc:Fallback>
                <p:oleObj name="Bitmap Image" r:id="rId3" imgW="2010056" imgH="535379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38019" y="1818715"/>
                        <a:ext cx="1876038" cy="4996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82538" y="2070846"/>
            <a:ext cx="7612064" cy="4182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graf</a:t>
            </a:r>
            <a:r>
              <a:rPr lang="en-US" sz="1800" dirty="0"/>
              <a:t> 269-270.10:</a:t>
            </a:r>
          </a:p>
          <a:p>
            <a:pPr marL="0" indent="0">
              <a:buNone/>
            </a:pPr>
            <a:r>
              <a:rPr lang="en-US" sz="3600" dirty="0"/>
              <a:t>commutative justice – CJ</a:t>
            </a:r>
          </a:p>
          <a:p>
            <a:pPr marL="0" indent="0">
              <a:buNone/>
            </a:pPr>
            <a:r>
              <a:rPr lang="en-US" sz="3600" dirty="0"/>
              <a:t>distributive justice – DJ</a:t>
            </a:r>
          </a:p>
          <a:p>
            <a:pPr marL="0" indent="0">
              <a:buNone/>
            </a:pPr>
            <a:r>
              <a:rPr lang="en-US" sz="3600" dirty="0"/>
              <a:t>estimative justice – EJ</a:t>
            </a:r>
          </a:p>
        </p:txBody>
      </p:sp>
    </p:spTree>
    <p:extLst>
      <p:ext uri="{BB962C8B-B14F-4D97-AF65-F5344CB8AC3E}">
        <p14:creationId xmlns:p14="http://schemas.microsoft.com/office/powerpoint/2010/main" val="338577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of Doctrine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600" dirty="0"/>
              <a:t>Smith AFFIRMS the three senses of justice.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3600" dirty="0"/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600" dirty="0"/>
              <a:t>Smith pervasively talks justice beyond-CJ.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1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36 cases of DJ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08" y="1822350"/>
            <a:ext cx="8734097" cy="489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820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13292</TotalTime>
  <Words>1688</Words>
  <Application>Microsoft Macintosh PowerPoint</Application>
  <PresentationFormat>On-screen Show (4:3)</PresentationFormat>
  <Paragraphs>293</Paragraphs>
  <Slides>51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Arial</vt:lpstr>
      <vt:lpstr>Book Antiqua</vt:lpstr>
      <vt:lpstr>Calibri</vt:lpstr>
      <vt:lpstr>Lucida Handwriting</vt:lpstr>
      <vt:lpstr>Wingdings</vt:lpstr>
      <vt:lpstr>Wingdings 2</vt:lpstr>
      <vt:lpstr>Habitat</vt:lpstr>
      <vt:lpstr>Bitmap Image</vt:lpstr>
      <vt:lpstr>Commutative, Distributive and Estimative Justice in Adam Smith</vt:lpstr>
      <vt:lpstr>Commutative justice</vt:lpstr>
      <vt:lpstr>“commutative”?</vt:lpstr>
      <vt:lpstr>Doctrine 1</vt:lpstr>
      <vt:lpstr>Double doctrine</vt:lpstr>
      <vt:lpstr>Evidence of Doctrine 2</vt:lpstr>
      <vt:lpstr>The Justices Paragraph</vt:lpstr>
      <vt:lpstr>Evidence of Doctrine 2</vt:lpstr>
      <vt:lpstr>36 cases of DJ</vt:lpstr>
      <vt:lpstr>57 cases of EJ (in E-E)</vt:lpstr>
      <vt:lpstr>12 cases of EJ (in S-i)</vt:lpstr>
      <vt:lpstr>105: That’s a lot!</vt:lpstr>
      <vt:lpstr>PowerPoint Presentation</vt:lpstr>
      <vt:lpstr>Question:</vt:lpstr>
      <vt:lpstr>Contrarieties in Hume and/or Smith</vt:lpstr>
      <vt:lpstr>PowerPoint Presentation</vt:lpstr>
      <vt:lpstr>Should you go beyond CJ?</vt:lpstr>
      <vt:lpstr>Adam Smith</vt:lpstr>
      <vt:lpstr>Roadmap, scheme</vt:lpstr>
      <vt:lpstr>Commutative justice</vt:lpstr>
      <vt:lpstr>The Jural Superior</vt:lpstr>
      <vt:lpstr>Two jural relationships</vt:lpstr>
      <vt:lpstr>Specialness of CJ</vt:lpstr>
      <vt:lpstr>Parallel of rules</vt:lpstr>
      <vt:lpstr>Aesthetics vs. grammar</vt:lpstr>
      <vt:lpstr>Specialness of CJ</vt:lpstr>
      <vt:lpstr>Specialness of CJ</vt:lpstr>
      <vt:lpstr>Distributive justice</vt:lpstr>
      <vt:lpstr>Distributive justice</vt:lpstr>
      <vt:lpstr>Estimative justice</vt:lpstr>
      <vt:lpstr>EJ is only as grand as the object estimated</vt:lpstr>
      <vt:lpstr>Estimative justice</vt:lpstr>
      <vt:lpstr>Knowledge problems</vt:lpstr>
      <vt:lpstr>CJ in DJ in EJ</vt:lpstr>
      <vt:lpstr>Govt actor as a sort of Equal</vt:lpstr>
      <vt:lpstr>The Jural Superior</vt:lpstr>
      <vt:lpstr>“Just” maxims of taxation</vt:lpstr>
      <vt:lpstr>CJ in DJ in EJ</vt:lpstr>
      <vt:lpstr>Another distinction</vt:lpstr>
      <vt:lpstr>Commutative justice</vt:lpstr>
      <vt:lpstr>Calling loudly</vt:lpstr>
      <vt:lpstr>Proffering coolly</vt:lpstr>
      <vt:lpstr>Smith’s non-CJ justice talk is never calling loudly</vt:lpstr>
      <vt:lpstr>PowerPoint Presentation</vt:lpstr>
      <vt:lpstr>EJ cannot be assimilated to DJ</vt:lpstr>
      <vt:lpstr>We need to jump from one to three</vt:lpstr>
      <vt:lpstr>The 3J theory and liberalism</vt:lpstr>
      <vt:lpstr>Conclusions</vt:lpstr>
      <vt:lpstr>Punchline conclusion</vt:lpstr>
      <vt:lpstr>Why the double doctrine?</vt:lpstr>
      <vt:lpstr>PowerPoint Presentation</vt:lpstr>
    </vt:vector>
  </TitlesOfParts>
  <Company>GMU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Layers and Lenses: Remarks on Russell Roberts’s How Adam Smith Can Change Your Life  </dc:title>
  <dc:creator>Daniel Klein</dc:creator>
  <cp:lastModifiedBy>Daniel B Klein</cp:lastModifiedBy>
  <cp:revision>208</cp:revision>
  <cp:lastPrinted>2018-02-19T14:24:02Z</cp:lastPrinted>
  <dcterms:created xsi:type="dcterms:W3CDTF">2015-01-18T22:07:48Z</dcterms:created>
  <dcterms:modified xsi:type="dcterms:W3CDTF">2018-02-23T00:56:30Z</dcterms:modified>
</cp:coreProperties>
</file>